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88" r:id="rId3"/>
    <p:sldId id="295" r:id="rId4"/>
    <p:sldId id="294" r:id="rId5"/>
    <p:sldId id="293" r:id="rId6"/>
    <p:sldId id="292" r:id="rId7"/>
    <p:sldId id="291" r:id="rId8"/>
    <p:sldId id="290" r:id="rId9"/>
    <p:sldId id="289" r:id="rId10"/>
    <p:sldId id="287" r:id="rId11"/>
    <p:sldId id="286" r:id="rId12"/>
    <p:sldId id="284" r:id="rId13"/>
    <p:sldId id="278" r:id="rId14"/>
    <p:sldId id="279" r:id="rId15"/>
    <p:sldId id="283"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8D230F3-CF80-4859-8CE7-A43EE81993B5}" styleName="نمط فاتح 1 - تميي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7" autoAdjust="0"/>
    <p:restoredTop sz="94660"/>
  </p:normalViewPr>
  <p:slideViewPr>
    <p:cSldViewPr snapToGrid="0">
      <p:cViewPr varScale="1">
        <p:scale>
          <a:sx n="79" d="100"/>
          <a:sy n="79"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06358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0881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518016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38958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48078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14878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41599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759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55157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824137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3886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0030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33ED0A4-B37E-45AB-BA87-D1E2E30870F5}" type="datetimeFigureOut">
              <a:rPr lang="ar-IQ" smtClean="0"/>
              <a:t>28/03/1440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20059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9977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D0A4-B37E-45AB-BA87-D1E2E30870F5}" type="datetimeFigureOut">
              <a:rPr lang="ar-IQ" smtClean="0"/>
              <a:t>28/03/1440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398524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19432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a:xfrm>
            <a:off x="533400" y="6172200"/>
            <a:ext cx="5811724" cy="365125"/>
          </a:xfrm>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9620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3ED0A4-B37E-45AB-BA87-D1E2E30870F5}" type="datetimeFigureOut">
              <a:rPr lang="ar-IQ" smtClean="0"/>
              <a:t>28/03/1440</a:t>
            </a:fld>
            <a:endParaRPr lang="ar-IQ"/>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21466F4-1300-4CED-8628-E14E03CBDC2C}" type="slidenum">
              <a:rPr lang="ar-IQ" smtClean="0"/>
              <a:t>‹#›</a:t>
            </a:fld>
            <a:endParaRPr lang="ar-IQ"/>
          </a:p>
        </p:txBody>
      </p:sp>
    </p:spTree>
    <p:extLst>
      <p:ext uri="{BB962C8B-B14F-4D97-AF65-F5344CB8AC3E}">
        <p14:creationId xmlns:p14="http://schemas.microsoft.com/office/powerpoint/2010/main" val="425933420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32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10" y="3148082"/>
            <a:ext cx="6894095" cy="2554545"/>
          </a:xfrm>
          <a:prstGeom prst="rect">
            <a:avLst/>
          </a:prstGeom>
        </p:spPr>
        <p:txBody>
          <a:bodyPr wrap="square">
            <a:spAutoFit/>
          </a:bodyPr>
          <a:lstStyle/>
          <a:p>
            <a:pPr algn="l"/>
            <a:r>
              <a:rPr lang="en-US" sz="4000" b="1" dirty="0" smtClean="0">
                <a:solidFill>
                  <a:schemeClr val="bg1"/>
                </a:solidFill>
                <a:latin typeface="Times New Roman" panose="02020603050405020304" pitchFamily="18" charset="0"/>
                <a:cs typeface="Times New Roman" panose="02020603050405020304" pitchFamily="18" charset="0"/>
              </a:rPr>
              <a:t>Water Resources Engineering</a:t>
            </a:r>
          </a:p>
          <a:p>
            <a:pPr algn="ctr" rtl="0"/>
            <a:r>
              <a:rPr lang="en-US" sz="4000" b="1" dirty="0" smtClean="0">
                <a:solidFill>
                  <a:schemeClr val="bg1"/>
                </a:solidFill>
                <a:latin typeface="Times New Roman" panose="02020603050405020304" pitchFamily="18" charset="0"/>
                <a:cs typeface="Times New Roman" panose="02020603050405020304" pitchFamily="18" charset="0"/>
              </a:rPr>
              <a:t>for 4</a:t>
            </a:r>
            <a:r>
              <a:rPr lang="en-US" sz="4000" b="1" baseline="30000" dirty="0" smtClean="0">
                <a:solidFill>
                  <a:schemeClr val="bg1"/>
                </a:solidFill>
                <a:latin typeface="Times New Roman" panose="02020603050405020304" pitchFamily="18" charset="0"/>
                <a:cs typeface="Times New Roman" panose="02020603050405020304" pitchFamily="18" charset="0"/>
              </a:rPr>
              <a:t>th</a:t>
            </a:r>
            <a:r>
              <a:rPr lang="en-US" sz="4000" b="1" dirty="0" smtClean="0">
                <a:solidFill>
                  <a:schemeClr val="bg1"/>
                </a:solidFill>
                <a:latin typeface="Times New Roman" panose="02020603050405020304" pitchFamily="18" charset="0"/>
                <a:cs typeface="Times New Roman" panose="02020603050405020304" pitchFamily="18" charset="0"/>
              </a:rPr>
              <a:t> </a:t>
            </a:r>
            <a:r>
              <a:rPr lang="en-US" sz="4000" b="1" dirty="0" smtClean="0">
                <a:solidFill>
                  <a:schemeClr val="bg1"/>
                </a:solidFill>
                <a:latin typeface="Times New Roman" panose="02020603050405020304" pitchFamily="18" charset="0"/>
                <a:cs typeface="Times New Roman" panose="02020603050405020304" pitchFamily="18" charset="0"/>
              </a:rPr>
              <a:t>Class</a:t>
            </a:r>
          </a:p>
          <a:p>
            <a:pPr algn="ctr" rtl="0"/>
            <a:r>
              <a:rPr lang="en-US" sz="4000" b="1" dirty="0" smtClean="0">
                <a:solidFill>
                  <a:schemeClr val="bg1"/>
                </a:solidFill>
                <a:latin typeface="Times New Roman" panose="02020603050405020304" pitchFamily="18" charset="0"/>
                <a:cs typeface="Times New Roman" panose="02020603050405020304" pitchFamily="18" charset="0"/>
              </a:rPr>
              <a:t>By</a:t>
            </a:r>
          </a:p>
          <a:p>
            <a:pPr algn="ctr" rtl="0"/>
            <a:r>
              <a:rPr lang="en-US" sz="4000" b="1" dirty="0" smtClean="0">
                <a:solidFill>
                  <a:schemeClr val="bg1"/>
                </a:solidFill>
                <a:latin typeface="Times New Roman" panose="02020603050405020304" pitchFamily="18" charset="0"/>
                <a:cs typeface="Times New Roman" panose="02020603050405020304" pitchFamily="18" charset="0"/>
              </a:rPr>
              <a:t>Dr. </a:t>
            </a:r>
            <a:r>
              <a:rPr lang="en-US" sz="4000" b="1" dirty="0" err="1" smtClean="0">
                <a:solidFill>
                  <a:schemeClr val="bg1"/>
                </a:solidFill>
                <a:latin typeface="Times New Roman" panose="02020603050405020304" pitchFamily="18" charset="0"/>
                <a:cs typeface="Times New Roman" panose="02020603050405020304" pitchFamily="18" charset="0"/>
              </a:rPr>
              <a:t>Saad</a:t>
            </a:r>
            <a:r>
              <a:rPr lang="en-US" sz="4000" b="1" dirty="0" smtClean="0">
                <a:solidFill>
                  <a:schemeClr val="bg1"/>
                </a:solidFill>
                <a:latin typeface="Times New Roman" panose="02020603050405020304" pitchFamily="18" charset="0"/>
                <a:cs typeface="Times New Roman" panose="02020603050405020304" pitchFamily="18" charset="0"/>
              </a:rPr>
              <a:t> </a:t>
            </a:r>
            <a:r>
              <a:rPr lang="en-US" sz="4000" b="1" dirty="0" err="1" smtClean="0">
                <a:solidFill>
                  <a:schemeClr val="bg1"/>
                </a:solidFill>
                <a:latin typeface="Times New Roman" panose="02020603050405020304" pitchFamily="18" charset="0"/>
                <a:cs typeface="Times New Roman" panose="02020603050405020304" pitchFamily="18" charset="0"/>
              </a:rPr>
              <a:t>Shauket</a:t>
            </a:r>
            <a:r>
              <a:rPr lang="en-US" sz="4000" b="1" dirty="0" smtClean="0">
                <a:solidFill>
                  <a:schemeClr val="bg1"/>
                </a:solidFill>
                <a:latin typeface="Times New Roman" panose="02020603050405020304" pitchFamily="18" charset="0"/>
                <a:cs typeface="Times New Roman" panose="02020603050405020304" pitchFamily="18" charset="0"/>
              </a:rPr>
              <a:t> </a:t>
            </a:r>
            <a:r>
              <a:rPr lang="en-US" sz="4000" b="1" dirty="0" err="1" smtClean="0">
                <a:solidFill>
                  <a:schemeClr val="bg1"/>
                </a:solidFill>
                <a:latin typeface="Times New Roman" panose="02020603050405020304" pitchFamily="18" charset="0"/>
                <a:cs typeface="Times New Roman" panose="02020603050405020304" pitchFamily="18" charset="0"/>
              </a:rPr>
              <a:t>Sammen</a:t>
            </a:r>
            <a:endParaRPr lang="ar-IQ" sz="4000" b="1" dirty="0">
              <a:solidFill>
                <a:schemeClr val="bg1"/>
              </a:solidFill>
              <a:latin typeface="Times New Roman" panose="02020603050405020304" pitchFamily="18" charset="0"/>
              <a:cs typeface="Times New Roman" panose="02020603050405020304" pitchFamily="18" charset="0"/>
            </a:endParaRPr>
          </a:p>
        </p:txBody>
      </p:sp>
      <p:sp>
        <p:nvSpPr>
          <p:cNvPr id="5" name="مستطيل 4"/>
          <p:cNvSpPr/>
          <p:nvPr/>
        </p:nvSpPr>
        <p:spPr>
          <a:xfrm>
            <a:off x="535404" y="380819"/>
            <a:ext cx="8085221" cy="1938992"/>
          </a:xfrm>
          <a:prstGeom prst="rect">
            <a:avLst/>
          </a:prstGeom>
        </p:spPr>
        <p:txBody>
          <a:bodyPr wrap="square">
            <a:spAutoFit/>
          </a:bodyPr>
          <a:lstStyle/>
          <a:p>
            <a:pPr algn="ctr"/>
            <a:r>
              <a:rPr lang="en-US" sz="4000" b="1" dirty="0" smtClean="0">
                <a:solidFill>
                  <a:schemeClr val="bg1"/>
                </a:solidFill>
                <a:latin typeface="Times New Roman" panose="02020603050405020304" pitchFamily="18" charset="0"/>
                <a:cs typeface="Times New Roman" panose="02020603050405020304" pitchFamily="18" charset="0"/>
              </a:rPr>
              <a:t>Diyala University </a:t>
            </a:r>
          </a:p>
          <a:p>
            <a:pPr algn="ctr"/>
            <a:r>
              <a:rPr lang="en-US" sz="4000" b="1" dirty="0" smtClean="0">
                <a:solidFill>
                  <a:schemeClr val="bg1"/>
                </a:solidFill>
                <a:latin typeface="Times New Roman" panose="02020603050405020304" pitchFamily="18" charset="0"/>
                <a:cs typeface="Times New Roman" panose="02020603050405020304" pitchFamily="18" charset="0"/>
              </a:rPr>
              <a:t>College of Engineering </a:t>
            </a:r>
          </a:p>
          <a:p>
            <a:pPr algn="ctr"/>
            <a:r>
              <a:rPr lang="en-US" sz="4000" b="1" dirty="0" smtClean="0">
                <a:solidFill>
                  <a:schemeClr val="bg1"/>
                </a:solidFill>
                <a:latin typeface="Times New Roman" panose="02020603050405020304" pitchFamily="18" charset="0"/>
                <a:cs typeface="Times New Roman" panose="02020603050405020304" pitchFamily="18" charset="0"/>
              </a:rPr>
              <a:t>Department of Civil Engineering </a:t>
            </a:r>
            <a:endParaRPr lang="ar-IQ" sz="4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019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103159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928672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536333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94658119"/>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2" name="صورة 1"/>
          <p:cNvPicPr>
            <a:picLocks noChangeAspect="1"/>
          </p:cNvPicPr>
          <p:nvPr/>
        </p:nvPicPr>
        <p:blipFill>
          <a:blip r:embed="rId3"/>
          <a:stretch>
            <a:fillRect/>
          </a:stretch>
        </p:blipFill>
        <p:spPr>
          <a:xfrm>
            <a:off x="2285681" y="1714260"/>
            <a:ext cx="4572638" cy="3429479"/>
          </a:xfrm>
          <a:prstGeom prst="rect">
            <a:avLst/>
          </a:prstGeom>
        </p:spPr>
      </p:pic>
    </p:spTree>
    <p:extLst>
      <p:ext uri="{BB962C8B-B14F-4D97-AF65-F5344CB8AC3E}">
        <p14:creationId xmlns:p14="http://schemas.microsoft.com/office/powerpoint/2010/main" val="1869903141"/>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692723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1952819" y="296597"/>
            <a:ext cx="4690708" cy="461665"/>
          </a:xfrm>
          <a:prstGeom prst="rect">
            <a:avLst/>
          </a:prstGeom>
        </p:spPr>
        <p:txBody>
          <a:bodyPr wrap="none">
            <a:spAutoFit/>
          </a:bodyPr>
          <a:lstStyle/>
          <a:p>
            <a:pPr algn="l" rtl="0"/>
            <a:r>
              <a:rPr lang="en-US" sz="2400" b="1" i="1" dirty="0">
                <a:solidFill>
                  <a:srgbClr val="FF0000"/>
                </a:solidFill>
                <a:latin typeface="Times New Roman" panose="02020603050405020304" pitchFamily="18" charset="0"/>
                <a:cs typeface="Times New Roman" panose="02020603050405020304" pitchFamily="18" charset="0"/>
              </a:rPr>
              <a:t>Irrigation and Drainage Networks</a:t>
            </a:r>
            <a:endParaRPr lang="ar-IQ" sz="2400" b="1" i="1" dirty="0">
              <a:solidFill>
                <a:srgbClr val="FF0000"/>
              </a:solidFill>
              <a:latin typeface="Times New Roman" panose="02020603050405020304" pitchFamily="18" charset="0"/>
              <a:cs typeface="Times New Roman" panose="02020603050405020304" pitchFamily="18" charset="0"/>
            </a:endParaRPr>
          </a:p>
        </p:txBody>
      </p:sp>
      <p:sp>
        <p:nvSpPr>
          <p:cNvPr id="3" name="مستطيل 2"/>
          <p:cNvSpPr/>
          <p:nvPr/>
        </p:nvSpPr>
        <p:spPr>
          <a:xfrm>
            <a:off x="0" y="758262"/>
            <a:ext cx="8554453" cy="4708981"/>
          </a:xfrm>
          <a:prstGeom prst="rect">
            <a:avLst/>
          </a:prstGeom>
        </p:spPr>
        <p:txBody>
          <a:bodyPr wrap="square">
            <a:spAutoFit/>
          </a:bodyPr>
          <a:lstStyle/>
          <a:p>
            <a:pPr algn="just" rtl="0"/>
            <a:r>
              <a:rPr lang="en-US" sz="2000" b="1" i="1" dirty="0">
                <a:solidFill>
                  <a:schemeClr val="bg1"/>
                </a:solidFill>
                <a:latin typeface="Times New Roman" panose="02020603050405020304" pitchFamily="18" charset="0"/>
                <a:cs typeface="Times New Roman" panose="02020603050405020304" pitchFamily="18" charset="0"/>
              </a:rPr>
              <a:t>The direct irrigation scheme using a weir or a barrage, as well as the storage irrigation scheme using a dam or a reservoir, required a network of irrigation channels to supply the water to the irrigated areas and network of drainage to remove unwanted surface and subsurface in such a way that water-logging and salinity do not occur. The entire network as irrigation channels is called channel system. </a:t>
            </a:r>
          </a:p>
          <a:p>
            <a:pPr algn="just" rtl="0"/>
            <a:r>
              <a:rPr lang="en-US" sz="2000" b="1" i="1" dirty="0">
                <a:solidFill>
                  <a:schemeClr val="bg1"/>
                </a:solidFill>
                <a:latin typeface="Times New Roman" panose="02020603050405020304" pitchFamily="18" charset="0"/>
                <a:cs typeface="Times New Roman" panose="02020603050405020304" pitchFamily="18" charset="0"/>
              </a:rPr>
              <a:t>Irrigation Network: - The channel system consists of</a:t>
            </a:r>
            <a:r>
              <a:rPr lang="en-US" sz="2000" b="1" i="1" dirty="0" smtClean="0">
                <a:solidFill>
                  <a:schemeClr val="bg1"/>
                </a:solidFill>
                <a:latin typeface="Times New Roman" panose="02020603050405020304" pitchFamily="18" charset="0"/>
                <a:cs typeface="Times New Roman" panose="02020603050405020304" pitchFamily="18" charset="0"/>
              </a:rPr>
              <a:t>:</a:t>
            </a:r>
          </a:p>
          <a:p>
            <a:pPr algn="just" rtl="0"/>
            <a:endParaRPr lang="en-US" sz="2000" b="1" i="1" dirty="0">
              <a:solidFill>
                <a:schemeClr val="bg1"/>
              </a:solidFill>
              <a:latin typeface="Times New Roman" panose="02020603050405020304" pitchFamily="18" charset="0"/>
              <a:cs typeface="Times New Roman" panose="02020603050405020304" pitchFamily="18" charset="0"/>
            </a:endParaRPr>
          </a:p>
          <a:p>
            <a:pPr algn="just" rtl="0"/>
            <a:r>
              <a:rPr lang="en-US" sz="2000" b="1" i="1" dirty="0" smtClean="0">
                <a:solidFill>
                  <a:schemeClr val="bg1"/>
                </a:solidFill>
                <a:latin typeface="Times New Roman" panose="02020603050405020304" pitchFamily="18" charset="0"/>
                <a:cs typeface="Times New Roman" panose="02020603050405020304" pitchFamily="18" charset="0"/>
              </a:rPr>
              <a:t>1-Main </a:t>
            </a:r>
            <a:r>
              <a:rPr lang="en-US" sz="2000" b="1" i="1" dirty="0">
                <a:solidFill>
                  <a:schemeClr val="bg1"/>
                </a:solidFill>
                <a:latin typeface="Times New Roman" panose="02020603050405020304" pitchFamily="18" charset="0"/>
                <a:cs typeface="Times New Roman" panose="02020603050405020304" pitchFamily="18" charset="0"/>
              </a:rPr>
              <a:t>canal </a:t>
            </a:r>
          </a:p>
          <a:p>
            <a:pPr algn="just" rtl="0"/>
            <a:r>
              <a:rPr lang="en-US" sz="2000" b="1" i="1" dirty="0">
                <a:solidFill>
                  <a:schemeClr val="bg1"/>
                </a:solidFill>
                <a:latin typeface="Times New Roman" panose="02020603050405020304" pitchFamily="18" charset="0"/>
                <a:cs typeface="Times New Roman" panose="02020603050405020304" pitchFamily="18" charset="0"/>
              </a:rPr>
              <a:t>It is the principal channel of a canal system taking off from the </a:t>
            </a:r>
            <a:r>
              <a:rPr lang="en-US" sz="2000" b="1" i="1" dirty="0" err="1">
                <a:solidFill>
                  <a:schemeClr val="bg1"/>
                </a:solidFill>
                <a:latin typeface="Times New Roman" panose="02020603050405020304" pitchFamily="18" charset="0"/>
                <a:cs typeface="Times New Roman" panose="02020603050405020304" pitchFamily="18" charset="0"/>
              </a:rPr>
              <a:t>headworks</a:t>
            </a:r>
            <a:r>
              <a:rPr lang="en-US" sz="2000" b="1" i="1" dirty="0">
                <a:solidFill>
                  <a:schemeClr val="bg1"/>
                </a:solidFill>
                <a:latin typeface="Times New Roman" panose="02020603050405020304" pitchFamily="18" charset="0"/>
                <a:cs typeface="Times New Roman" panose="02020603050405020304" pitchFamily="18" charset="0"/>
              </a:rPr>
              <a:t> or reservoir or tail reach of a feeder. Also called main line. It is a large capacity channel and usually there is no direct irrigation from it. Small capacity ditch distributaries running parallel to the canal are taken off from the main canal to irrigate the adjoining areas. Main canal deliver supply to branch canal and main distributaries.    </a:t>
            </a:r>
          </a:p>
        </p:txBody>
      </p:sp>
    </p:spTree>
    <p:extLst>
      <p:ext uri="{BB962C8B-B14F-4D97-AF65-F5344CB8AC3E}">
        <p14:creationId xmlns:p14="http://schemas.microsoft.com/office/powerpoint/2010/main" val="236902065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1" y="612845"/>
            <a:ext cx="9059778" cy="4401205"/>
          </a:xfrm>
          <a:prstGeom prst="rect">
            <a:avLst/>
          </a:prstGeom>
        </p:spPr>
        <p:txBody>
          <a:bodyPr wrap="square">
            <a:spAutoFit/>
          </a:bodyPr>
          <a:lstStyle/>
          <a:p>
            <a:pPr algn="just" rtl="0"/>
            <a:r>
              <a:rPr lang="en-US" sz="2000" b="1" i="1" dirty="0" smtClean="0">
                <a:solidFill>
                  <a:schemeClr val="bg1"/>
                </a:solidFill>
                <a:latin typeface="Times New Roman" panose="02020603050405020304" pitchFamily="18" charset="0"/>
                <a:cs typeface="Times New Roman" panose="02020603050405020304" pitchFamily="18" charset="0"/>
              </a:rPr>
              <a:t>2-Branch </a:t>
            </a:r>
            <a:r>
              <a:rPr lang="en-US" sz="2000" b="1" i="1" dirty="0">
                <a:solidFill>
                  <a:schemeClr val="bg1"/>
                </a:solidFill>
                <a:latin typeface="Times New Roman" panose="02020603050405020304" pitchFamily="18" charset="0"/>
                <a:cs typeface="Times New Roman" panose="02020603050405020304" pitchFamily="18" charset="0"/>
              </a:rPr>
              <a:t>canal </a:t>
            </a:r>
          </a:p>
          <a:p>
            <a:pPr algn="just" rtl="0"/>
            <a:r>
              <a:rPr lang="en-US" sz="2000" b="1" i="1" dirty="0">
                <a:solidFill>
                  <a:schemeClr val="bg1"/>
                </a:solidFill>
                <a:latin typeface="Times New Roman" panose="02020603050405020304" pitchFamily="18" charset="0"/>
                <a:cs typeface="Times New Roman" panose="02020603050405020304" pitchFamily="18" charset="0"/>
              </a:rPr>
              <a:t>Branch canals of capacity over 10 </a:t>
            </a:r>
            <a:r>
              <a:rPr lang="en-US" sz="2000" b="1" i="1" dirty="0" err="1">
                <a:solidFill>
                  <a:schemeClr val="bg1"/>
                </a:solidFill>
                <a:latin typeface="Times New Roman" panose="02020603050405020304" pitchFamily="18" charset="0"/>
                <a:cs typeface="Times New Roman" panose="02020603050405020304" pitchFamily="18" charset="0"/>
              </a:rPr>
              <a:t>cumecs</a:t>
            </a:r>
            <a:r>
              <a:rPr lang="en-US" sz="2000" b="1" i="1" dirty="0">
                <a:solidFill>
                  <a:schemeClr val="bg1"/>
                </a:solidFill>
                <a:latin typeface="Times New Roman" panose="02020603050405020304" pitchFamily="18" charset="0"/>
                <a:cs typeface="Times New Roman" panose="02020603050405020304" pitchFamily="18" charset="0"/>
              </a:rPr>
              <a:t> take their supply from the main canal and convey to the distributaries. Very little direct irrigation is done from the branch canals. (sub-branch) is a canal which takes off from branch canal but has capacity higher than distributary. </a:t>
            </a:r>
            <a:endParaRPr lang="en-US" sz="2000" b="1" i="1" dirty="0" smtClean="0">
              <a:solidFill>
                <a:schemeClr val="bg1"/>
              </a:solidFill>
              <a:latin typeface="Times New Roman" panose="02020603050405020304" pitchFamily="18" charset="0"/>
              <a:cs typeface="Times New Roman" panose="02020603050405020304" pitchFamily="18" charset="0"/>
            </a:endParaRPr>
          </a:p>
          <a:p>
            <a:pPr algn="just" rtl="0"/>
            <a:r>
              <a:rPr lang="en-US" sz="2000" b="1" i="1" dirty="0" smtClean="0">
                <a:solidFill>
                  <a:schemeClr val="bg1"/>
                </a:solidFill>
                <a:latin typeface="Times New Roman" panose="02020603050405020304" pitchFamily="18" charset="0"/>
                <a:cs typeface="Times New Roman" panose="02020603050405020304" pitchFamily="18" charset="0"/>
              </a:rPr>
              <a:t>  </a:t>
            </a:r>
            <a:endParaRPr lang="en-US" sz="2000" b="1" i="1" dirty="0">
              <a:solidFill>
                <a:schemeClr val="bg1"/>
              </a:solidFill>
              <a:latin typeface="Times New Roman" panose="02020603050405020304" pitchFamily="18" charset="0"/>
              <a:cs typeface="Times New Roman" panose="02020603050405020304" pitchFamily="18" charset="0"/>
            </a:endParaRPr>
          </a:p>
          <a:p>
            <a:pPr algn="just" rtl="0"/>
            <a:r>
              <a:rPr lang="en-US" sz="2000" b="1" i="1" dirty="0" smtClean="0">
                <a:solidFill>
                  <a:schemeClr val="bg1"/>
                </a:solidFill>
                <a:latin typeface="Times New Roman" panose="02020603050405020304" pitchFamily="18" charset="0"/>
                <a:cs typeface="Times New Roman" panose="02020603050405020304" pitchFamily="18" charset="0"/>
              </a:rPr>
              <a:t>3-Distributary </a:t>
            </a:r>
            <a:r>
              <a:rPr lang="en-US" sz="2000" b="1" i="1" dirty="0">
                <a:solidFill>
                  <a:schemeClr val="bg1"/>
                </a:solidFill>
                <a:latin typeface="Times New Roman" panose="02020603050405020304" pitchFamily="18" charset="0"/>
                <a:cs typeface="Times New Roman" panose="02020603050405020304" pitchFamily="18" charset="0"/>
              </a:rPr>
              <a:t>canal </a:t>
            </a:r>
          </a:p>
          <a:p>
            <a:pPr algn="just" rtl="0"/>
            <a:r>
              <a:rPr lang="en-US" sz="2000" b="1" i="1" dirty="0">
                <a:solidFill>
                  <a:schemeClr val="bg1"/>
                </a:solidFill>
                <a:latin typeface="Times New Roman" panose="02020603050405020304" pitchFamily="18" charset="0"/>
                <a:cs typeface="Times New Roman" panose="02020603050405020304" pitchFamily="18" charset="0"/>
              </a:rPr>
              <a:t>A canal which taking off from a main canal or branch canal and distribute their supply through outlets into miners. They are aligned either as watershed channels or as side slope channels.  </a:t>
            </a:r>
            <a:endParaRPr lang="en-US" sz="2000" b="1" i="1" dirty="0" smtClean="0">
              <a:solidFill>
                <a:schemeClr val="bg1"/>
              </a:solidFill>
              <a:latin typeface="Times New Roman" panose="02020603050405020304" pitchFamily="18" charset="0"/>
              <a:cs typeface="Times New Roman" panose="02020603050405020304" pitchFamily="18" charset="0"/>
            </a:endParaRPr>
          </a:p>
          <a:p>
            <a:pPr algn="just" rtl="0"/>
            <a:r>
              <a:rPr lang="en-US" sz="2000" b="1" i="1" dirty="0" smtClean="0">
                <a:solidFill>
                  <a:schemeClr val="bg1"/>
                </a:solidFill>
                <a:latin typeface="Times New Roman" panose="02020603050405020304" pitchFamily="18" charset="0"/>
                <a:cs typeface="Times New Roman" panose="02020603050405020304" pitchFamily="18" charset="0"/>
              </a:rPr>
              <a:t> </a:t>
            </a:r>
            <a:endParaRPr lang="en-US" sz="2000" b="1" i="1" dirty="0">
              <a:solidFill>
                <a:schemeClr val="bg1"/>
              </a:solidFill>
              <a:latin typeface="Times New Roman" panose="02020603050405020304" pitchFamily="18" charset="0"/>
              <a:cs typeface="Times New Roman" panose="02020603050405020304" pitchFamily="18" charset="0"/>
            </a:endParaRPr>
          </a:p>
          <a:p>
            <a:pPr algn="just" rtl="0"/>
            <a:r>
              <a:rPr lang="en-US" sz="2000" b="1" i="1" dirty="0" smtClean="0">
                <a:solidFill>
                  <a:schemeClr val="bg1"/>
                </a:solidFill>
                <a:latin typeface="Times New Roman" panose="02020603050405020304" pitchFamily="18" charset="0"/>
                <a:cs typeface="Times New Roman" panose="02020603050405020304" pitchFamily="18" charset="0"/>
              </a:rPr>
              <a:t>4-Minors </a:t>
            </a:r>
            <a:endParaRPr lang="en-US" sz="2000" b="1" i="1" dirty="0">
              <a:solidFill>
                <a:schemeClr val="bg1"/>
              </a:solidFill>
              <a:latin typeface="Times New Roman" panose="02020603050405020304" pitchFamily="18" charset="0"/>
              <a:cs typeface="Times New Roman" panose="02020603050405020304" pitchFamily="18" charset="0"/>
            </a:endParaRPr>
          </a:p>
          <a:p>
            <a:pPr algn="just" rtl="0"/>
            <a:r>
              <a:rPr lang="en-US" sz="2000" b="1" i="1" dirty="0">
                <a:solidFill>
                  <a:schemeClr val="bg1"/>
                </a:solidFill>
                <a:latin typeface="Times New Roman" panose="02020603050405020304" pitchFamily="18" charset="0"/>
                <a:cs typeface="Times New Roman" panose="02020603050405020304" pitchFamily="18" charset="0"/>
              </a:rPr>
              <a:t>It is a small capacity channel usually taking its supply from a distributary canal. It supplies water to water courses.</a:t>
            </a:r>
          </a:p>
        </p:txBody>
      </p:sp>
    </p:spTree>
    <p:extLst>
      <p:ext uri="{BB962C8B-B14F-4D97-AF65-F5344CB8AC3E}">
        <p14:creationId xmlns:p14="http://schemas.microsoft.com/office/powerpoint/2010/main" val="396404563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0" y="294417"/>
            <a:ext cx="8554453" cy="4093428"/>
          </a:xfrm>
          <a:prstGeom prst="rect">
            <a:avLst/>
          </a:prstGeom>
        </p:spPr>
        <p:txBody>
          <a:bodyPr wrap="square">
            <a:spAutoFit/>
          </a:bodyPr>
          <a:lstStyle/>
          <a:p>
            <a:pPr algn="l" rtl="0"/>
            <a:r>
              <a:rPr lang="en-US" sz="2000" b="1" i="1" dirty="0" smtClean="0">
                <a:solidFill>
                  <a:schemeClr val="bg1"/>
                </a:solidFill>
                <a:latin typeface="Times New Roman" panose="02020603050405020304" pitchFamily="18" charset="0"/>
                <a:cs typeface="Times New Roman" panose="02020603050405020304" pitchFamily="18" charset="0"/>
              </a:rPr>
              <a:t>5-Water </a:t>
            </a:r>
            <a:r>
              <a:rPr lang="en-US" sz="2000" b="1" i="1" dirty="0">
                <a:solidFill>
                  <a:schemeClr val="bg1"/>
                </a:solidFill>
                <a:latin typeface="Times New Roman" panose="02020603050405020304" pitchFamily="18" charset="0"/>
                <a:cs typeface="Times New Roman" panose="02020603050405020304" pitchFamily="18" charset="0"/>
              </a:rPr>
              <a:t>course </a:t>
            </a:r>
          </a:p>
          <a:p>
            <a:pPr algn="l" rtl="0"/>
            <a:r>
              <a:rPr lang="en-US" sz="2000" b="1" i="1" dirty="0">
                <a:solidFill>
                  <a:schemeClr val="bg1"/>
                </a:solidFill>
                <a:latin typeface="Times New Roman" panose="02020603050405020304" pitchFamily="18" charset="0"/>
                <a:cs typeface="Times New Roman" panose="02020603050405020304" pitchFamily="18" charset="0"/>
              </a:rPr>
              <a:t>A channel taking off from a  distributary or minor canal and serving farm channels or field channels.  </a:t>
            </a:r>
            <a:endParaRPr lang="en-US" sz="2000" b="1" i="1" dirty="0" smtClean="0">
              <a:solidFill>
                <a:schemeClr val="bg1"/>
              </a:solidFill>
              <a:latin typeface="Times New Roman" panose="02020603050405020304" pitchFamily="18" charset="0"/>
              <a:cs typeface="Times New Roman" panose="02020603050405020304" pitchFamily="18" charset="0"/>
            </a:endParaRPr>
          </a:p>
          <a:p>
            <a:pPr algn="l" rtl="0"/>
            <a:endParaRPr lang="en-US" sz="2000" b="1" i="1" dirty="0">
              <a:solidFill>
                <a:schemeClr val="bg1"/>
              </a:solidFill>
              <a:latin typeface="Times New Roman" panose="02020603050405020304" pitchFamily="18" charset="0"/>
              <a:cs typeface="Times New Roman" panose="02020603050405020304" pitchFamily="18" charset="0"/>
            </a:endParaRPr>
          </a:p>
          <a:p>
            <a:pPr algn="l" rtl="0"/>
            <a:r>
              <a:rPr lang="en-US" sz="2000" b="1" i="1" dirty="0" smtClean="0">
                <a:solidFill>
                  <a:schemeClr val="bg1"/>
                </a:solidFill>
                <a:latin typeface="Times New Roman" panose="02020603050405020304" pitchFamily="18" charset="0"/>
                <a:cs typeface="Times New Roman" panose="02020603050405020304" pitchFamily="18" charset="0"/>
              </a:rPr>
              <a:t>6-Farm </a:t>
            </a:r>
            <a:r>
              <a:rPr lang="en-US" sz="2000" b="1" i="1" dirty="0">
                <a:solidFill>
                  <a:schemeClr val="bg1"/>
                </a:solidFill>
                <a:latin typeface="Times New Roman" panose="02020603050405020304" pitchFamily="18" charset="0"/>
                <a:cs typeface="Times New Roman" panose="02020603050405020304" pitchFamily="18" charset="0"/>
              </a:rPr>
              <a:t>channel (Field channel) </a:t>
            </a:r>
          </a:p>
          <a:p>
            <a:pPr algn="l" rtl="0"/>
            <a:r>
              <a:rPr lang="en-US" sz="2000" b="1" i="1" dirty="0">
                <a:solidFill>
                  <a:schemeClr val="bg1"/>
                </a:solidFill>
                <a:latin typeface="Times New Roman" panose="02020603050405020304" pitchFamily="18" charset="0"/>
                <a:cs typeface="Times New Roman" panose="02020603050405020304" pitchFamily="18" charset="0"/>
              </a:rPr>
              <a:t>A very small channel taking off from the water course and irrigating field. Generally it is unlined and has triangular cross-section</a:t>
            </a:r>
            <a:r>
              <a:rPr lang="en-US" sz="2000" b="1" i="1" dirty="0" smtClean="0">
                <a:solidFill>
                  <a:schemeClr val="bg1"/>
                </a:solidFill>
                <a:latin typeface="Times New Roman" panose="02020603050405020304" pitchFamily="18" charset="0"/>
                <a:cs typeface="Times New Roman" panose="02020603050405020304" pitchFamily="18" charset="0"/>
              </a:rPr>
              <a:t>.</a:t>
            </a:r>
          </a:p>
          <a:p>
            <a:pPr algn="l" rtl="0"/>
            <a:endParaRPr lang="en-US" sz="2000" b="1" i="1" dirty="0">
              <a:solidFill>
                <a:schemeClr val="bg1"/>
              </a:solidFill>
              <a:latin typeface="Times New Roman" panose="02020603050405020304" pitchFamily="18" charset="0"/>
              <a:cs typeface="Times New Roman" panose="02020603050405020304" pitchFamily="18" charset="0"/>
            </a:endParaRPr>
          </a:p>
          <a:p>
            <a:pPr algn="l" rtl="0"/>
            <a:r>
              <a:rPr lang="en-US" sz="2000" b="1" i="1" dirty="0" smtClean="0">
                <a:solidFill>
                  <a:schemeClr val="bg1"/>
                </a:solidFill>
                <a:latin typeface="Times New Roman" panose="02020603050405020304" pitchFamily="18" charset="0"/>
                <a:cs typeface="Times New Roman" panose="02020603050405020304" pitchFamily="18" charset="0"/>
              </a:rPr>
              <a:t>7-Water </a:t>
            </a:r>
            <a:r>
              <a:rPr lang="en-US" sz="2000" b="1" i="1" dirty="0">
                <a:solidFill>
                  <a:schemeClr val="bg1"/>
                </a:solidFill>
                <a:latin typeface="Times New Roman" panose="02020603050405020304" pitchFamily="18" charset="0"/>
                <a:cs typeface="Times New Roman" panose="02020603050405020304" pitchFamily="18" charset="0"/>
              </a:rPr>
              <a:t>course unit</a:t>
            </a:r>
          </a:p>
          <a:p>
            <a:pPr algn="l" rtl="0"/>
            <a:r>
              <a:rPr lang="en-US" sz="2000" b="1" i="1" dirty="0">
                <a:solidFill>
                  <a:schemeClr val="bg1"/>
                </a:solidFill>
                <a:latin typeface="Times New Roman" panose="02020603050405020304" pitchFamily="18" charset="0"/>
                <a:cs typeface="Times New Roman" panose="02020603050405020304" pitchFamily="18" charset="0"/>
              </a:rPr>
              <a:t>It is the area irrigated by one water course and divided into farm units. Water course unit is bounded at the sides by open collector drains and at one end by a distributary canal and at the other end by a secondary or branch drain. </a:t>
            </a:r>
          </a:p>
        </p:txBody>
      </p:sp>
    </p:spTree>
    <p:extLst>
      <p:ext uri="{BB962C8B-B14F-4D97-AF65-F5344CB8AC3E}">
        <p14:creationId xmlns:p14="http://schemas.microsoft.com/office/powerpoint/2010/main" val="369700687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1" y="335846"/>
            <a:ext cx="8602579" cy="5324535"/>
          </a:xfrm>
          <a:prstGeom prst="rect">
            <a:avLst/>
          </a:prstGeom>
        </p:spPr>
        <p:txBody>
          <a:bodyPr wrap="square">
            <a:spAutoFit/>
          </a:bodyPr>
          <a:lstStyle/>
          <a:p>
            <a:pPr algn="l" rtl="0"/>
            <a:r>
              <a:rPr lang="en-US" sz="2000" b="1" i="1" dirty="0">
                <a:solidFill>
                  <a:schemeClr val="bg1"/>
                </a:solidFill>
                <a:latin typeface="Times New Roman" panose="02020603050405020304" pitchFamily="18" charset="0"/>
                <a:cs typeface="Times New Roman" panose="02020603050405020304" pitchFamily="18" charset="0"/>
              </a:rPr>
              <a:t>Drainage System:- The drainage system consist of :-</a:t>
            </a:r>
          </a:p>
          <a:p>
            <a:pPr algn="l" rtl="0"/>
            <a:r>
              <a:rPr lang="en-US" sz="2000" b="1" i="1" dirty="0" smtClean="0">
                <a:solidFill>
                  <a:schemeClr val="bg1"/>
                </a:solidFill>
                <a:latin typeface="Times New Roman" panose="02020603050405020304" pitchFamily="18" charset="0"/>
                <a:cs typeface="Times New Roman" panose="02020603050405020304" pitchFamily="18" charset="0"/>
              </a:rPr>
              <a:t>1-Main </a:t>
            </a:r>
            <a:r>
              <a:rPr lang="en-US" sz="2000" b="1" i="1" dirty="0">
                <a:solidFill>
                  <a:schemeClr val="bg1"/>
                </a:solidFill>
                <a:latin typeface="Times New Roman" panose="02020603050405020304" pitchFamily="18" charset="0"/>
                <a:cs typeface="Times New Roman" panose="02020603050405020304" pitchFamily="18" charset="0"/>
              </a:rPr>
              <a:t>drain </a:t>
            </a:r>
          </a:p>
          <a:p>
            <a:pPr algn="l" rtl="0"/>
            <a:r>
              <a:rPr lang="en-US" sz="2000" b="1" i="1" dirty="0">
                <a:solidFill>
                  <a:schemeClr val="bg1"/>
                </a:solidFill>
                <a:latin typeface="Times New Roman" panose="02020603050405020304" pitchFamily="18" charset="0"/>
                <a:cs typeface="Times New Roman" panose="02020603050405020304" pitchFamily="18" charset="0"/>
              </a:rPr>
              <a:t>Open drain which removes drainage water from the project area to the outfall drain</a:t>
            </a:r>
            <a:r>
              <a:rPr lang="en-US" sz="2000" b="1" i="1" dirty="0" smtClean="0">
                <a:solidFill>
                  <a:schemeClr val="bg1"/>
                </a:solidFill>
                <a:latin typeface="Times New Roman" panose="02020603050405020304" pitchFamily="18" charset="0"/>
                <a:cs typeface="Times New Roman" panose="02020603050405020304" pitchFamily="18" charset="0"/>
              </a:rPr>
              <a:t>.</a:t>
            </a:r>
          </a:p>
          <a:p>
            <a:pPr algn="l" rtl="0"/>
            <a:endParaRPr lang="en-US" sz="2000" b="1" i="1" dirty="0">
              <a:solidFill>
                <a:schemeClr val="bg1"/>
              </a:solidFill>
              <a:latin typeface="Times New Roman" panose="02020603050405020304" pitchFamily="18" charset="0"/>
              <a:cs typeface="Times New Roman" panose="02020603050405020304" pitchFamily="18" charset="0"/>
            </a:endParaRPr>
          </a:p>
          <a:p>
            <a:pPr algn="l" rtl="0"/>
            <a:r>
              <a:rPr lang="en-US" sz="2000" b="1" i="1" dirty="0" smtClean="0">
                <a:solidFill>
                  <a:schemeClr val="bg1"/>
                </a:solidFill>
                <a:latin typeface="Times New Roman" panose="02020603050405020304" pitchFamily="18" charset="0"/>
                <a:cs typeface="Times New Roman" panose="02020603050405020304" pitchFamily="18" charset="0"/>
              </a:rPr>
              <a:t>2-Branch </a:t>
            </a:r>
            <a:r>
              <a:rPr lang="en-US" sz="2000" b="1" i="1" dirty="0">
                <a:solidFill>
                  <a:schemeClr val="bg1"/>
                </a:solidFill>
                <a:latin typeface="Times New Roman" panose="02020603050405020304" pitchFamily="18" charset="0"/>
                <a:cs typeface="Times New Roman" panose="02020603050405020304" pitchFamily="18" charset="0"/>
              </a:rPr>
              <a:t>drain </a:t>
            </a:r>
          </a:p>
          <a:p>
            <a:pPr algn="l" rtl="0"/>
            <a:r>
              <a:rPr lang="en-US" sz="2000" b="1" i="1" dirty="0">
                <a:solidFill>
                  <a:schemeClr val="bg1"/>
                </a:solidFill>
                <a:latin typeface="Times New Roman" panose="02020603050405020304" pitchFamily="18" charset="0"/>
                <a:cs typeface="Times New Roman" panose="02020603050405020304" pitchFamily="18" charset="0"/>
              </a:rPr>
              <a:t>Receive water from main collector drain and discharging water into a main drain.  </a:t>
            </a:r>
            <a:endParaRPr lang="en-US" sz="2000" b="1" i="1" dirty="0" smtClean="0">
              <a:solidFill>
                <a:schemeClr val="bg1"/>
              </a:solidFill>
              <a:latin typeface="Times New Roman" panose="02020603050405020304" pitchFamily="18" charset="0"/>
              <a:cs typeface="Times New Roman" panose="02020603050405020304" pitchFamily="18" charset="0"/>
            </a:endParaRPr>
          </a:p>
          <a:p>
            <a:pPr algn="l" rtl="0"/>
            <a:r>
              <a:rPr lang="en-US" sz="2000" b="1" i="1" dirty="0" smtClean="0">
                <a:solidFill>
                  <a:schemeClr val="bg1"/>
                </a:solidFill>
                <a:latin typeface="Times New Roman" panose="02020603050405020304" pitchFamily="18" charset="0"/>
                <a:cs typeface="Times New Roman" panose="02020603050405020304" pitchFamily="18" charset="0"/>
              </a:rPr>
              <a:t> </a:t>
            </a:r>
            <a:endParaRPr lang="en-US" sz="2000" b="1" i="1" dirty="0">
              <a:solidFill>
                <a:schemeClr val="bg1"/>
              </a:solidFill>
              <a:latin typeface="Times New Roman" panose="02020603050405020304" pitchFamily="18" charset="0"/>
              <a:cs typeface="Times New Roman" panose="02020603050405020304" pitchFamily="18" charset="0"/>
            </a:endParaRPr>
          </a:p>
          <a:p>
            <a:pPr algn="l" rtl="0"/>
            <a:r>
              <a:rPr lang="en-US" sz="2000" b="1" i="1" dirty="0" smtClean="0">
                <a:solidFill>
                  <a:schemeClr val="bg1"/>
                </a:solidFill>
                <a:latin typeface="Times New Roman" panose="02020603050405020304" pitchFamily="18" charset="0"/>
                <a:cs typeface="Times New Roman" panose="02020603050405020304" pitchFamily="18" charset="0"/>
              </a:rPr>
              <a:t>3-Main </a:t>
            </a:r>
            <a:r>
              <a:rPr lang="en-US" sz="2000" b="1" i="1" dirty="0">
                <a:solidFill>
                  <a:schemeClr val="bg1"/>
                </a:solidFill>
                <a:latin typeface="Times New Roman" panose="02020603050405020304" pitchFamily="18" charset="0"/>
                <a:cs typeface="Times New Roman" panose="02020603050405020304" pitchFamily="18" charset="0"/>
              </a:rPr>
              <a:t>collector drain </a:t>
            </a:r>
          </a:p>
          <a:p>
            <a:pPr algn="l" rtl="0"/>
            <a:r>
              <a:rPr lang="en-US" sz="2000" b="1" i="1" dirty="0">
                <a:solidFill>
                  <a:schemeClr val="bg1"/>
                </a:solidFill>
                <a:latin typeface="Times New Roman" panose="02020603050405020304" pitchFamily="18" charset="0"/>
                <a:cs typeface="Times New Roman" panose="02020603050405020304" pitchFamily="18" charset="0"/>
              </a:rPr>
              <a:t>Also was called secondary drain, receive water from collector drains and discharging water into branch or main drains. </a:t>
            </a:r>
            <a:endParaRPr lang="en-US" sz="2000" b="1" i="1" dirty="0" smtClean="0">
              <a:solidFill>
                <a:schemeClr val="bg1"/>
              </a:solidFill>
              <a:latin typeface="Times New Roman" panose="02020603050405020304" pitchFamily="18" charset="0"/>
              <a:cs typeface="Times New Roman" panose="02020603050405020304" pitchFamily="18" charset="0"/>
            </a:endParaRPr>
          </a:p>
          <a:p>
            <a:pPr algn="l" rtl="0"/>
            <a:r>
              <a:rPr lang="en-US" sz="2000" b="1" i="1" dirty="0" smtClean="0">
                <a:solidFill>
                  <a:schemeClr val="bg1"/>
                </a:solidFill>
                <a:latin typeface="Times New Roman" panose="02020603050405020304" pitchFamily="18" charset="0"/>
                <a:cs typeface="Times New Roman" panose="02020603050405020304" pitchFamily="18" charset="0"/>
              </a:rPr>
              <a:t> </a:t>
            </a:r>
            <a:endParaRPr lang="en-US" sz="2000" b="1" i="1" dirty="0">
              <a:solidFill>
                <a:schemeClr val="bg1"/>
              </a:solidFill>
              <a:latin typeface="Times New Roman" panose="02020603050405020304" pitchFamily="18" charset="0"/>
              <a:cs typeface="Times New Roman" panose="02020603050405020304" pitchFamily="18" charset="0"/>
            </a:endParaRPr>
          </a:p>
          <a:p>
            <a:pPr algn="l" rtl="0"/>
            <a:r>
              <a:rPr lang="en-US" sz="2000" b="1" i="1" dirty="0" smtClean="0">
                <a:solidFill>
                  <a:schemeClr val="bg1"/>
                </a:solidFill>
                <a:latin typeface="Times New Roman" panose="02020603050405020304" pitchFamily="18" charset="0"/>
                <a:cs typeface="Times New Roman" panose="02020603050405020304" pitchFamily="18" charset="0"/>
              </a:rPr>
              <a:t>4-Collector </a:t>
            </a:r>
            <a:r>
              <a:rPr lang="en-US" sz="2000" b="1" i="1" dirty="0">
                <a:solidFill>
                  <a:schemeClr val="bg1"/>
                </a:solidFill>
                <a:latin typeface="Times New Roman" panose="02020603050405020304" pitchFamily="18" charset="0"/>
                <a:cs typeface="Times New Roman" panose="02020603050405020304" pitchFamily="18" charset="0"/>
              </a:rPr>
              <a:t>drain </a:t>
            </a:r>
          </a:p>
          <a:p>
            <a:pPr algn="l" rtl="0"/>
            <a:r>
              <a:rPr lang="en-US" sz="2000" b="1" i="1" dirty="0">
                <a:solidFill>
                  <a:schemeClr val="bg1"/>
                </a:solidFill>
                <a:latin typeface="Times New Roman" panose="02020603050405020304" pitchFamily="18" charset="0"/>
                <a:cs typeface="Times New Roman" panose="02020603050405020304" pitchFamily="18" charset="0"/>
              </a:rPr>
              <a:t>A small open drain receive water from surface and sub-surface field drains and is discharging water into main collector drain and may be also take the escape flow at the tail of distributary canal.</a:t>
            </a:r>
            <a:endParaRPr lang="en-US" b="1"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20165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0" y="97395"/>
            <a:ext cx="8590547" cy="1323439"/>
          </a:xfrm>
          <a:prstGeom prst="rect">
            <a:avLst/>
          </a:prstGeom>
        </p:spPr>
        <p:txBody>
          <a:bodyPr wrap="square">
            <a:spAutoFit/>
          </a:bodyPr>
          <a:lstStyle/>
          <a:p>
            <a:pPr algn="just" rtl="0"/>
            <a:r>
              <a:rPr lang="en-US" sz="2000" b="1" i="1" dirty="0" smtClean="0">
                <a:solidFill>
                  <a:schemeClr val="bg1"/>
                </a:solidFill>
                <a:latin typeface="Times New Roman" panose="02020603050405020304" pitchFamily="18" charset="0"/>
                <a:cs typeface="Times New Roman" panose="02020603050405020304" pitchFamily="18" charset="0"/>
              </a:rPr>
              <a:t>5-Field </a:t>
            </a:r>
            <a:r>
              <a:rPr lang="en-US" sz="2000" b="1" i="1" dirty="0">
                <a:solidFill>
                  <a:schemeClr val="bg1"/>
                </a:solidFill>
                <a:latin typeface="Times New Roman" panose="02020603050405020304" pitchFamily="18" charset="0"/>
                <a:cs typeface="Times New Roman" panose="02020603050405020304" pitchFamily="18" charset="0"/>
              </a:rPr>
              <a:t>drain </a:t>
            </a:r>
          </a:p>
          <a:p>
            <a:pPr algn="just" rtl="0"/>
            <a:r>
              <a:rPr lang="en-US" sz="2000" b="1" i="1" dirty="0">
                <a:solidFill>
                  <a:schemeClr val="bg1"/>
                </a:solidFill>
                <a:latin typeface="Times New Roman" panose="02020603050405020304" pitchFamily="18" charset="0"/>
                <a:cs typeface="Times New Roman" panose="02020603050405020304" pitchFamily="18" charset="0"/>
              </a:rPr>
              <a:t>Smallest drain of the system controlling the water table under the field or below root zone, and discharging water into collector drain.(usually use perforated P.V.C. pipe). </a:t>
            </a:r>
          </a:p>
        </p:txBody>
      </p:sp>
      <p:pic>
        <p:nvPicPr>
          <p:cNvPr id="4" name="صورة 3"/>
          <p:cNvPicPr>
            <a:picLocks noChangeAspect="1"/>
          </p:cNvPicPr>
          <p:nvPr/>
        </p:nvPicPr>
        <p:blipFill>
          <a:blip r:embed="rId3"/>
          <a:stretch>
            <a:fillRect/>
          </a:stretch>
        </p:blipFill>
        <p:spPr>
          <a:xfrm>
            <a:off x="125263" y="2105526"/>
            <a:ext cx="8818028" cy="2881651"/>
          </a:xfrm>
          <a:prstGeom prst="rect">
            <a:avLst/>
          </a:prstGeom>
        </p:spPr>
      </p:pic>
    </p:spTree>
    <p:extLst>
      <p:ext uri="{BB962C8B-B14F-4D97-AF65-F5344CB8AC3E}">
        <p14:creationId xmlns:p14="http://schemas.microsoft.com/office/powerpoint/2010/main" val="21000538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2" name="صورة 1"/>
          <p:cNvPicPr>
            <a:picLocks noChangeAspect="1"/>
          </p:cNvPicPr>
          <p:nvPr/>
        </p:nvPicPr>
        <p:blipFill>
          <a:blip r:embed="rId3"/>
          <a:stretch>
            <a:fillRect/>
          </a:stretch>
        </p:blipFill>
        <p:spPr>
          <a:xfrm>
            <a:off x="240632" y="1082843"/>
            <a:ext cx="8566484" cy="3972214"/>
          </a:xfrm>
          <a:prstGeom prst="rect">
            <a:avLst/>
          </a:prstGeom>
        </p:spPr>
      </p:pic>
    </p:spTree>
    <p:extLst>
      <p:ext uri="{BB962C8B-B14F-4D97-AF65-F5344CB8AC3E}">
        <p14:creationId xmlns:p14="http://schemas.microsoft.com/office/powerpoint/2010/main" val="2879591047"/>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0304878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14645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62000"/>
                <a:satMod val="200000"/>
                <a:lumMod val="124000"/>
              </a:schemeClr>
            </a:gs>
            <a:gs pos="100000">
              <a:schemeClr val="phClr">
                <a:shade val="96000"/>
                <a:hueMod val="88000"/>
                <a:satMod val="220000"/>
                <a:lumMod val="8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Override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0.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3.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4.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3.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4.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5.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6.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7.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8.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9.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docProps/app.xml><?xml version="1.0" encoding="utf-8"?>
<Properties xmlns="http://schemas.openxmlformats.org/officeDocument/2006/extended-properties" xmlns:vt="http://schemas.openxmlformats.org/officeDocument/2006/docPropsVTypes">
  <Template/>
  <TotalTime>270</TotalTime>
  <Words>535</Words>
  <Application>Microsoft Office PowerPoint</Application>
  <PresentationFormat>عرض على الشاشة (3:4)‏</PresentationFormat>
  <Paragraphs>43</Paragraphs>
  <Slides>15</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15</vt:i4>
      </vt:variant>
    </vt:vector>
  </HeadingPairs>
  <TitlesOfParts>
    <vt:vector size="20" baseType="lpstr">
      <vt:lpstr>Century Gothic</vt:lpstr>
      <vt:lpstr>Tahoma</vt:lpstr>
      <vt:lpstr>Times New Roman</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FUJISU</dc:creator>
  <cp:lastModifiedBy>FUJISU</cp:lastModifiedBy>
  <cp:revision>72</cp:revision>
  <dcterms:created xsi:type="dcterms:W3CDTF">2018-12-05T07:11:26Z</dcterms:created>
  <dcterms:modified xsi:type="dcterms:W3CDTF">2018-12-06T07:57:50Z</dcterms:modified>
</cp:coreProperties>
</file>